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4"/>
    <p:sldMasterId id="2147483866" r:id="rId5"/>
  </p:sldMasterIdLst>
  <p:notesMasterIdLst>
    <p:notesMasterId r:id="rId20"/>
  </p:notesMasterIdLst>
  <p:sldIdLst>
    <p:sldId id="389" r:id="rId6"/>
    <p:sldId id="386" r:id="rId7"/>
    <p:sldId id="391" r:id="rId8"/>
    <p:sldId id="400" r:id="rId9"/>
    <p:sldId id="392" r:id="rId10"/>
    <p:sldId id="395" r:id="rId11"/>
    <p:sldId id="396" r:id="rId12"/>
    <p:sldId id="397" r:id="rId13"/>
    <p:sldId id="402" r:id="rId14"/>
    <p:sldId id="398" r:id="rId15"/>
    <p:sldId id="394" r:id="rId16"/>
    <p:sldId id="393" r:id="rId17"/>
    <p:sldId id="403" r:id="rId18"/>
    <p:sldId id="390"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Oslo Sans Office" panose="02000000000000000000" pitchFamily="2" charset="0"/>
      <p:regular r:id="rId27"/>
      <p:bold r:id="rId28"/>
      <p:italic r:id="rId29"/>
      <p:boldItalic r:id="rId30"/>
    </p:embeddedFont>
    <p:embeddedFont>
      <p:font typeface="Times" panose="02020603050405020304" pitchFamily="18" charset="0"/>
      <p:regular r:id="rId31"/>
      <p:bold r:id="rId32"/>
      <p:italic r:id="rId33"/>
      <p:boldItalic r:id="rId34"/>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389"/>
            <p14:sldId id="386"/>
            <p14:sldId id="391"/>
            <p14:sldId id="400"/>
            <p14:sldId id="392"/>
            <p14:sldId id="395"/>
            <p14:sldId id="396"/>
            <p14:sldId id="397"/>
            <p14:sldId id="402"/>
            <p14:sldId id="398"/>
            <p14:sldId id="394"/>
            <p14:sldId id="393"/>
            <p14:sldId id="403"/>
            <p14:sldId id="390"/>
          </p14:sldIdLst>
        </p14:section>
        <p14:section name="Hjelp" id="{BAAE5B51-A85F-D14F-A0D9-4D059F5301C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C16AE-DC87-47D2-A887-F8CB57C7675C}" v="1" dt="2024-02-14T16:35:19.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7682"/>
  </p:normalViewPr>
  <p:slideViewPr>
    <p:cSldViewPr snapToGrid="0" snapToObjects="1" showGuides="1">
      <p:cViewPr varScale="1">
        <p:scale>
          <a:sx n="105" d="100"/>
          <a:sy n="105" d="100"/>
        </p:scale>
        <p:origin x="120" y="3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Christina Tyldum" userId="e0c0d6e7-fcd3-47d7-a236-080d9743e3b1" providerId="ADAL" clId="{1A0C16AE-DC87-47D2-A887-F8CB57C7675C}"/>
    <pc:docChg chg="custSel modSld">
      <pc:chgData name="Ingrid Christina Tyldum" userId="e0c0d6e7-fcd3-47d7-a236-080d9743e3b1" providerId="ADAL" clId="{1A0C16AE-DC87-47D2-A887-F8CB57C7675C}" dt="2024-02-14T16:46:36.741" v="174" actId="20577"/>
      <pc:docMkLst>
        <pc:docMk/>
      </pc:docMkLst>
      <pc:sldChg chg="modSp mod">
        <pc:chgData name="Ingrid Christina Tyldum" userId="e0c0d6e7-fcd3-47d7-a236-080d9743e3b1" providerId="ADAL" clId="{1A0C16AE-DC87-47D2-A887-F8CB57C7675C}" dt="2024-02-14T16:30:34.926" v="7" actId="20577"/>
        <pc:sldMkLst>
          <pc:docMk/>
          <pc:sldMk cId="1366640671" sldId="389"/>
        </pc:sldMkLst>
        <pc:spChg chg="mod">
          <ac:chgData name="Ingrid Christina Tyldum" userId="e0c0d6e7-fcd3-47d7-a236-080d9743e3b1" providerId="ADAL" clId="{1A0C16AE-DC87-47D2-A887-F8CB57C7675C}" dt="2024-02-14T16:30:34.926" v="7" actId="20577"/>
          <ac:spMkLst>
            <pc:docMk/>
            <pc:sldMk cId="1366640671" sldId="389"/>
            <ac:spMk id="6" creationId="{00000000-0000-0000-0000-000000000000}"/>
          </ac:spMkLst>
        </pc:spChg>
      </pc:sldChg>
      <pc:sldChg chg="modSp mod">
        <pc:chgData name="Ingrid Christina Tyldum" userId="e0c0d6e7-fcd3-47d7-a236-080d9743e3b1" providerId="ADAL" clId="{1A0C16AE-DC87-47D2-A887-F8CB57C7675C}" dt="2024-02-14T16:46:36.741" v="174" actId="20577"/>
        <pc:sldMkLst>
          <pc:docMk/>
          <pc:sldMk cId="2505077213" sldId="394"/>
        </pc:sldMkLst>
        <pc:spChg chg="mod">
          <ac:chgData name="Ingrid Christina Tyldum" userId="e0c0d6e7-fcd3-47d7-a236-080d9743e3b1" providerId="ADAL" clId="{1A0C16AE-DC87-47D2-A887-F8CB57C7675C}" dt="2024-02-14T16:46:36.741" v="174" actId="20577"/>
          <ac:spMkLst>
            <pc:docMk/>
            <pc:sldMk cId="2505077213" sldId="39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14.02.2024</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dirty="0"/>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logo">
    <p:bg>
      <p:bgPr>
        <a:solidFill>
          <a:schemeClr val="accent3"/>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14.02.2024</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14.02.2024</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14.02.2024</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14.02.2024</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14.02.2024</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43186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14.02.2024</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8195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solidFill>
            <a:schemeClr val="accent3"/>
          </a:solid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14.02.2024</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71418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 1 ForsideGK">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52" y="1465264"/>
            <a:ext cx="12236307" cy="5392737"/>
          </a:xfrm>
          <a:prstGeom prst="rect">
            <a:avLst/>
          </a:prstGeom>
        </p:spPr>
      </p:pic>
      <p:sp>
        <p:nvSpPr>
          <p:cNvPr id="2" name="Tittel 1"/>
          <p:cNvSpPr>
            <a:spLocks noGrp="1"/>
          </p:cNvSpPr>
          <p:nvPr>
            <p:ph type="ctrTitle" hasCustomPrompt="1"/>
          </p:nvPr>
        </p:nvSpPr>
        <p:spPr>
          <a:xfrm>
            <a:off x="527382" y="4824410"/>
            <a:ext cx="6525749" cy="666917"/>
          </a:xfrm>
          <a:prstGeom prst="rect">
            <a:avLst/>
          </a:prstGeom>
        </p:spPr>
        <p:txBody>
          <a:bodyPr>
            <a:noAutofit/>
          </a:bodyPr>
          <a:lstStyle>
            <a:lvl1pPr algn="l">
              <a:defRPr sz="3200">
                <a:solidFill>
                  <a:schemeClr val="bg1">
                    <a:lumMod val="95000"/>
                  </a:schemeClr>
                </a:solidFill>
              </a:defRPr>
            </a:lvl1pPr>
          </a:lstStyle>
          <a:p>
            <a:r>
              <a:rPr lang="nb-NO" dirty="0"/>
              <a:t>Klikk for å legge til en tittel</a:t>
            </a:r>
          </a:p>
        </p:txBody>
      </p:sp>
      <p:sp>
        <p:nvSpPr>
          <p:cNvPr id="3" name="Undertittel 2"/>
          <p:cNvSpPr>
            <a:spLocks noGrp="1"/>
          </p:cNvSpPr>
          <p:nvPr>
            <p:ph type="subTitle" idx="1" hasCustomPrompt="1"/>
          </p:nvPr>
        </p:nvSpPr>
        <p:spPr>
          <a:xfrm>
            <a:off x="527382" y="5373216"/>
            <a:ext cx="6528725" cy="648072"/>
          </a:xfrm>
        </p:spPr>
        <p:txBody>
          <a:bodyPr>
            <a:normAutofit/>
          </a:bodyPr>
          <a:lstStyle>
            <a:lvl1pPr marL="0" indent="0" algn="l">
              <a:buNone/>
              <a:defRPr sz="1800"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52" y="6090334"/>
            <a:ext cx="12236307" cy="783566"/>
          </a:xfrm>
          <a:prstGeom prst="rect">
            <a:avLst/>
          </a:prstGeom>
        </p:spPr>
      </p:pic>
      <p:sp>
        <p:nvSpPr>
          <p:cNvPr id="30"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
        <p:nvSpPr>
          <p:cNvPr id="31" name="Rectangle 11"/>
          <p:cNvSpPr>
            <a:spLocks noChangeAspect="1" noChangeArrowheads="1"/>
          </p:cNvSpPr>
          <p:nvPr userDrawn="1"/>
        </p:nvSpPr>
        <p:spPr bwMode="auto">
          <a:xfrm>
            <a:off x="-1" y="1256164"/>
            <a:ext cx="12206756" cy="209099"/>
          </a:xfrm>
          <a:prstGeom prst="rect">
            <a:avLst/>
          </a:prstGeom>
          <a:solidFill>
            <a:srgbClr val="E6B5AE"/>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32" name="Rectangle 12"/>
          <p:cNvSpPr>
            <a:spLocks noChangeArrowheads="1"/>
          </p:cNvSpPr>
          <p:nvPr userDrawn="1"/>
        </p:nvSpPr>
        <p:spPr bwMode="auto">
          <a:xfrm>
            <a:off x="1285877" y="1256164"/>
            <a:ext cx="10356849" cy="209098"/>
          </a:xfrm>
          <a:prstGeom prst="rect">
            <a:avLst/>
          </a:prstGeom>
          <a:solidFill>
            <a:srgbClr val="C62B46"/>
          </a:solidFill>
          <a:ln w="8890">
            <a:noFill/>
            <a:miter lim="800000"/>
            <a:headEnd/>
            <a:tailEnd/>
          </a:ln>
          <a:effectLst/>
        </p:spPr>
        <p:txBody>
          <a:bodyPr wrap="none" anchor="ctr"/>
          <a:lstStyle/>
          <a:p>
            <a:pPr algn="ctr" eaLnBrk="0" hangingPunct="0">
              <a:defRPr/>
            </a:pPr>
            <a:endParaRPr lang="nb-NO" sz="2400">
              <a:latin typeface="Times" charset="0"/>
              <a:ea typeface="+mn-ea"/>
              <a:cs typeface="+mn-cs"/>
            </a:endParaRPr>
          </a:p>
        </p:txBody>
      </p:sp>
      <p:sp>
        <p:nvSpPr>
          <p:cNvPr id="14"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2886126815"/>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 2 Forside VGS">
    <p:spTree>
      <p:nvGrpSpPr>
        <p:cNvPr id="1" name=""/>
        <p:cNvGrpSpPr/>
        <p:nvPr/>
      </p:nvGrpSpPr>
      <p:grpSpPr>
        <a:xfrm>
          <a:off x="0" y="0"/>
          <a:ext cx="0" cy="0"/>
          <a:chOff x="0" y="0"/>
          <a:chExt cx="0" cy="0"/>
        </a:xfrm>
      </p:grpSpPr>
      <p:pic>
        <p:nvPicPr>
          <p:cNvPr id="13" name="Bilde 12" descr="tavle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 y="1425600"/>
            <a:ext cx="12213619" cy="5448300"/>
          </a:xfrm>
          <a:prstGeom prst="rect">
            <a:avLst/>
          </a:prstGeom>
        </p:spPr>
      </p:pic>
      <p:sp>
        <p:nvSpPr>
          <p:cNvPr id="2" name="Tittel 1"/>
          <p:cNvSpPr>
            <a:spLocks noGrp="1"/>
          </p:cNvSpPr>
          <p:nvPr>
            <p:ph type="ctrTitle" hasCustomPrompt="1"/>
          </p:nvPr>
        </p:nvSpPr>
        <p:spPr>
          <a:xfrm>
            <a:off x="527382" y="4824410"/>
            <a:ext cx="6525749" cy="666917"/>
          </a:xfrm>
          <a:prstGeom prst="rect">
            <a:avLst/>
          </a:prstGeom>
        </p:spPr>
        <p:txBody>
          <a:bodyPr>
            <a:noAutofit/>
          </a:bodyPr>
          <a:lstStyle>
            <a:lvl1pPr algn="l">
              <a:defRPr sz="3200">
                <a:solidFill>
                  <a:schemeClr val="bg1"/>
                </a:solidFill>
              </a:defRPr>
            </a:lvl1pPr>
          </a:lstStyle>
          <a:p>
            <a:r>
              <a:rPr lang="nb-NO" dirty="0"/>
              <a:t>Klikk for å legge til en tittel</a:t>
            </a:r>
          </a:p>
        </p:txBody>
      </p:sp>
      <p:sp>
        <p:nvSpPr>
          <p:cNvPr id="3" name="Undertittel 2"/>
          <p:cNvSpPr>
            <a:spLocks noGrp="1"/>
          </p:cNvSpPr>
          <p:nvPr>
            <p:ph type="subTitle" idx="1" hasCustomPrompt="1"/>
          </p:nvPr>
        </p:nvSpPr>
        <p:spPr>
          <a:xfrm>
            <a:off x="527382" y="5373216"/>
            <a:ext cx="6528725" cy="648072"/>
          </a:xfrm>
        </p:spPr>
        <p:txBody>
          <a:bodyPr>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21"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
        <p:nvSpPr>
          <p:cNvPr id="14" name="Rectangle 11"/>
          <p:cNvSpPr>
            <a:spLocks noChangeAspect="1" noChangeArrowheads="1"/>
          </p:cNvSpPr>
          <p:nvPr userDrawn="1"/>
        </p:nvSpPr>
        <p:spPr bwMode="auto">
          <a:xfrm>
            <a:off x="-1" y="1256164"/>
            <a:ext cx="12206756" cy="209099"/>
          </a:xfrm>
          <a:prstGeom prst="rect">
            <a:avLst/>
          </a:prstGeom>
          <a:solidFill>
            <a:srgbClr val="E6B5AE"/>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5" name="Rectangle 12"/>
          <p:cNvSpPr>
            <a:spLocks noChangeArrowheads="1"/>
          </p:cNvSpPr>
          <p:nvPr userDrawn="1"/>
        </p:nvSpPr>
        <p:spPr bwMode="auto">
          <a:xfrm>
            <a:off x="1285877" y="1256164"/>
            <a:ext cx="10356849" cy="209098"/>
          </a:xfrm>
          <a:prstGeom prst="rect">
            <a:avLst/>
          </a:prstGeom>
          <a:solidFill>
            <a:srgbClr val="C62B46"/>
          </a:solidFill>
          <a:ln w="8890">
            <a:noFill/>
            <a:miter lim="800000"/>
            <a:headEnd/>
            <a:tailEnd/>
          </a:ln>
          <a:effectLst/>
        </p:spPr>
        <p:txBody>
          <a:bodyPr wrap="none" anchor="ctr"/>
          <a:lstStyle/>
          <a:p>
            <a:pPr algn="ctr" eaLnBrk="0" hangingPunct="0">
              <a:defRPr/>
            </a:pPr>
            <a:endParaRPr lang="nb-NO" sz="2400">
              <a:latin typeface="Times" charset="0"/>
              <a:ea typeface="+mn-ea"/>
              <a:cs typeface="+mn-cs"/>
            </a:endParaRPr>
          </a:p>
        </p:txBody>
      </p:sp>
      <p:sp>
        <p:nvSpPr>
          <p:cNvPr id="16"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62016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 3 Forside GK">
    <p:spTree>
      <p:nvGrpSpPr>
        <p:cNvPr id="1" name=""/>
        <p:cNvGrpSpPr/>
        <p:nvPr/>
      </p:nvGrpSpPr>
      <p:grpSpPr>
        <a:xfrm>
          <a:off x="0" y="0"/>
          <a:ext cx="0" cy="0"/>
          <a:chOff x="0" y="0"/>
          <a:chExt cx="0" cy="0"/>
        </a:xfrm>
      </p:grpSpPr>
      <p:pic>
        <p:nvPicPr>
          <p:cNvPr id="13" name="Bilde 12" descr="rolig2c_bar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1288614"/>
            <a:ext cx="12185152" cy="5435601"/>
          </a:xfrm>
          <a:prstGeom prst="rect">
            <a:avLst/>
          </a:prstGeom>
        </p:spPr>
      </p:pic>
      <p:sp>
        <p:nvSpPr>
          <p:cNvPr id="2" name="Tittel 1"/>
          <p:cNvSpPr>
            <a:spLocks noGrp="1"/>
          </p:cNvSpPr>
          <p:nvPr>
            <p:ph type="ctrTitle" hasCustomPrompt="1"/>
          </p:nvPr>
        </p:nvSpPr>
        <p:spPr>
          <a:xfrm>
            <a:off x="527382" y="4228791"/>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527382" y="4777597"/>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8"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0"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22"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
        <p:nvSpPr>
          <p:cNvPr id="12"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3836203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4 Forside GK/VGS">
    <p:spTree>
      <p:nvGrpSpPr>
        <p:cNvPr id="1" name=""/>
        <p:cNvGrpSpPr/>
        <p:nvPr/>
      </p:nvGrpSpPr>
      <p:grpSpPr>
        <a:xfrm>
          <a:off x="0" y="0"/>
          <a:ext cx="0" cy="0"/>
          <a:chOff x="0" y="0"/>
          <a:chExt cx="0" cy="0"/>
        </a:xfrm>
      </p:grpSpPr>
      <p:pic>
        <p:nvPicPr>
          <p:cNvPr id="11" name="Bilde 10" descr="Rolig1c_ungdo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2699"/>
            <a:ext cx="12192000" cy="5438656"/>
          </a:xfrm>
          <a:prstGeom prst="rect">
            <a:avLst/>
          </a:prstGeom>
        </p:spPr>
      </p:pic>
      <p:sp>
        <p:nvSpPr>
          <p:cNvPr id="2" name="Tittel 1"/>
          <p:cNvSpPr>
            <a:spLocks noGrp="1"/>
          </p:cNvSpPr>
          <p:nvPr>
            <p:ph type="ctrTitle" hasCustomPrompt="1"/>
          </p:nvPr>
        </p:nvSpPr>
        <p:spPr>
          <a:xfrm>
            <a:off x="527382" y="4824410"/>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527382" y="5373216"/>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7"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
        <p:nvSpPr>
          <p:cNvPr id="18"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9"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13"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396853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
    <p:bg>
      <p:bgPr>
        <a:solidFill>
          <a:schemeClr val="accent1"/>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3"/>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3"/>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14.02.2024</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3"/>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Tree>
    <p:extLst>
      <p:ext uri="{BB962C8B-B14F-4D97-AF65-F5344CB8AC3E}">
        <p14:creationId xmlns:p14="http://schemas.microsoft.com/office/powerpoint/2010/main" val="267104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5 Forside GK">
    <p:spTree>
      <p:nvGrpSpPr>
        <p:cNvPr id="1" name=""/>
        <p:cNvGrpSpPr/>
        <p:nvPr/>
      </p:nvGrpSpPr>
      <p:grpSpPr>
        <a:xfrm>
          <a:off x="0" y="0"/>
          <a:ext cx="0" cy="0"/>
          <a:chOff x="0" y="0"/>
          <a:chExt cx="0" cy="0"/>
        </a:xfrm>
      </p:grpSpPr>
      <p:pic>
        <p:nvPicPr>
          <p:cNvPr id="12" name="Bilde 11" descr="Rolig1_bokstavbakgrun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1" y="1409700"/>
            <a:ext cx="12213621" cy="5448301"/>
          </a:xfrm>
          <a:prstGeom prst="rect">
            <a:avLst/>
          </a:prstGeom>
        </p:spPr>
      </p:pic>
      <p:sp>
        <p:nvSpPr>
          <p:cNvPr id="2" name="Tittel 1"/>
          <p:cNvSpPr>
            <a:spLocks noGrp="1"/>
          </p:cNvSpPr>
          <p:nvPr>
            <p:ph type="ctrTitle" hasCustomPrompt="1"/>
          </p:nvPr>
        </p:nvSpPr>
        <p:spPr>
          <a:xfrm>
            <a:off x="1317838" y="1967167"/>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1317838" y="2482417"/>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7"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
        <p:nvSpPr>
          <p:cNvPr id="18"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9"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11"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119747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6 Forside VGS">
    <p:spTree>
      <p:nvGrpSpPr>
        <p:cNvPr id="1" name=""/>
        <p:cNvGrpSpPr/>
        <p:nvPr/>
      </p:nvGrpSpPr>
      <p:grpSpPr>
        <a:xfrm>
          <a:off x="0" y="0"/>
          <a:ext cx="0" cy="0"/>
          <a:chOff x="0" y="0"/>
          <a:chExt cx="0" cy="0"/>
        </a:xfrm>
      </p:grpSpPr>
      <p:pic>
        <p:nvPicPr>
          <p:cNvPr id="11" name="Bilde 10" descr="Rolig1_regnebakgrunn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15501"/>
          <a:stretch/>
        </p:blipFill>
        <p:spPr>
          <a:xfrm>
            <a:off x="1875368" y="1400176"/>
            <a:ext cx="10316633" cy="5446283"/>
          </a:xfrm>
          <a:prstGeom prst="rect">
            <a:avLst/>
          </a:prstGeom>
        </p:spPr>
      </p:pic>
      <p:sp>
        <p:nvSpPr>
          <p:cNvPr id="2" name="Tittel 1"/>
          <p:cNvSpPr>
            <a:spLocks noGrp="1"/>
          </p:cNvSpPr>
          <p:nvPr>
            <p:ph type="ctrTitle" hasCustomPrompt="1"/>
          </p:nvPr>
        </p:nvSpPr>
        <p:spPr>
          <a:xfrm>
            <a:off x="1317838" y="1967167"/>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1317838" y="2482417"/>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6"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
        <p:nvSpPr>
          <p:cNvPr id="17"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8"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13"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3779060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1 Innside">
    <p:spTree>
      <p:nvGrpSpPr>
        <p:cNvPr id="1" name=""/>
        <p:cNvGrpSpPr/>
        <p:nvPr/>
      </p:nvGrpSpPr>
      <p:grpSpPr>
        <a:xfrm>
          <a:off x="0" y="0"/>
          <a:ext cx="0" cy="0"/>
          <a:chOff x="0" y="0"/>
          <a:chExt cx="0" cy="0"/>
        </a:xfrm>
      </p:grpSpPr>
      <p:pic>
        <p:nvPicPr>
          <p:cNvPr id="9" name="Bilde 8" descr="NY2_ORGINALheaderUDEinterf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2" name="Rektangel 11"/>
          <p:cNvSpPr/>
          <p:nvPr userDrawn="1"/>
        </p:nvSpPr>
        <p:spPr>
          <a:xfrm>
            <a:off x="0" y="0"/>
            <a:ext cx="12184819"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lvl1pPr>
          </a:lstStyle>
          <a:p>
            <a:r>
              <a:rPr lang="nb-NO" dirty="0"/>
              <a:t>Klikk for å legge til en tittel</a:t>
            </a:r>
          </a:p>
        </p:txBody>
      </p:sp>
      <p:sp>
        <p:nvSpPr>
          <p:cNvPr id="13" name="Plassholder for innhold 2"/>
          <p:cNvSpPr>
            <a:spLocks noGrp="1"/>
          </p:cNvSpPr>
          <p:nvPr>
            <p:ph idx="1"/>
          </p:nvPr>
        </p:nvSpPr>
        <p:spPr>
          <a:xfrm>
            <a:off x="623392" y="1700808"/>
            <a:ext cx="11041227" cy="396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dato 14"/>
          <p:cNvSpPr txBox="1">
            <a:spLocks/>
          </p:cNvSpPr>
          <p:nvPr userDrawn="1"/>
        </p:nvSpPr>
        <p:spPr>
          <a:xfrm>
            <a:off x="10416481" y="5907772"/>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Tree>
    <p:extLst>
      <p:ext uri="{BB962C8B-B14F-4D97-AF65-F5344CB8AC3E}">
        <p14:creationId xmlns:p14="http://schemas.microsoft.com/office/powerpoint/2010/main" val="3193102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2 Innside">
    <p:spTree>
      <p:nvGrpSpPr>
        <p:cNvPr id="1" name=""/>
        <p:cNvGrpSpPr/>
        <p:nvPr/>
      </p:nvGrpSpPr>
      <p:grpSpPr>
        <a:xfrm>
          <a:off x="0" y="0"/>
          <a:ext cx="0" cy="0"/>
          <a:chOff x="0" y="0"/>
          <a:chExt cx="0" cy="0"/>
        </a:xfrm>
      </p:grpSpPr>
      <p:sp>
        <p:nvSpPr>
          <p:cNvPr id="6" name="Rektangel 5"/>
          <p:cNvSpPr/>
          <p:nvPr userDrawn="1"/>
        </p:nvSpPr>
        <p:spPr>
          <a:xfrm>
            <a:off x="1" y="0"/>
            <a:ext cx="12184819" cy="6769100"/>
          </a:xfrm>
          <a:prstGeom prst="rect">
            <a:avLst/>
          </a:prstGeom>
          <a:solidFill>
            <a:srgbClr val="0077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7" name="Bilde 6" descr="NY2_ORGINALheaderUDEinterf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8"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solidFill>
                  <a:schemeClr val="bg1"/>
                </a:solidFill>
              </a:defRPr>
            </a:lvl1pPr>
          </a:lstStyle>
          <a:p>
            <a:r>
              <a:rPr lang="nb-NO" dirty="0"/>
              <a:t>Klikk for å legge til en tittel</a:t>
            </a:r>
          </a:p>
        </p:txBody>
      </p:sp>
      <p:sp>
        <p:nvSpPr>
          <p:cNvPr id="9" name="Plassholder for innhold 2"/>
          <p:cNvSpPr>
            <a:spLocks noGrp="1"/>
          </p:cNvSpPr>
          <p:nvPr>
            <p:ph idx="1"/>
          </p:nvPr>
        </p:nvSpPr>
        <p:spPr>
          <a:xfrm>
            <a:off x="623392" y="1700808"/>
            <a:ext cx="11041227" cy="396044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14"/>
          <p:cNvSpPr txBox="1">
            <a:spLocks/>
          </p:cNvSpPr>
          <p:nvPr userDrawn="1"/>
        </p:nvSpPr>
        <p:spPr>
          <a:xfrm>
            <a:off x="10416481" y="5907772"/>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14.02.2024</a:t>
            </a:fld>
            <a:endParaRPr lang="nb-NO" sz="1200" dirty="0"/>
          </a:p>
        </p:txBody>
      </p:sp>
    </p:spTree>
    <p:extLst>
      <p:ext uri="{BB962C8B-B14F-4D97-AF65-F5344CB8AC3E}">
        <p14:creationId xmlns:p14="http://schemas.microsoft.com/office/powerpoint/2010/main" val="363651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1"/>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accent3"/>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14.02.2024</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3"/>
          </a:solidFill>
        </p:spPr>
        <p:txBody>
          <a:bodyPr wrap="square" lIns="10152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
        <p:nvSpPr>
          <p:cNvPr id="84"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Tree>
    <p:extLst>
      <p:ext uri="{BB962C8B-B14F-4D97-AF65-F5344CB8AC3E}">
        <p14:creationId xmlns:p14="http://schemas.microsoft.com/office/powerpoint/2010/main" val="1422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14.02.2024</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14.02.2024</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14.02.2024</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14.02.2024</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14.02.2024</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dirty="0"/>
              <a:t>Click to edit Master title style</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14.02.2024</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14.02.2024</a:t>
            </a:fld>
            <a:endParaRPr lang="nb-NO" dirty="0"/>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dirty="0"/>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latin typeface="+mn-lt"/>
                </a:rPr>
                <a:t>Oslo 2019</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05" r:id="rId3"/>
    <p:sldLayoutId id="2147483844" r:id="rId4"/>
    <p:sldLayoutId id="2147483740" r:id="rId5"/>
    <p:sldLayoutId id="2147483741" r:id="rId6"/>
    <p:sldLayoutId id="2147483860" r:id="rId7"/>
    <p:sldLayoutId id="2147483742" r:id="rId8"/>
    <p:sldLayoutId id="2147483743" r:id="rId9"/>
    <p:sldLayoutId id="2147483864" r:id="rId10"/>
    <p:sldLayoutId id="2147483754" r:id="rId11"/>
    <p:sldLayoutId id="2147483756" r:id="rId12"/>
    <p:sldLayoutId id="2147483755" r:id="rId13"/>
    <p:sldLayoutId id="2147483757" r:id="rId14"/>
    <p:sldLayoutId id="2147483865" r:id="rId15"/>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18"/>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Line 2"/>
          <p:cNvSpPr>
            <a:spLocks noChangeShapeType="1"/>
          </p:cNvSpPr>
          <p:nvPr/>
        </p:nvSpPr>
        <p:spPr bwMode="auto">
          <a:xfrm>
            <a:off x="1288312" y="213272"/>
            <a:ext cx="0" cy="983481"/>
          </a:xfrm>
          <a:prstGeom prst="line">
            <a:avLst/>
          </a:prstGeom>
          <a:noFill/>
          <a:ln w="9525">
            <a:solidFill>
              <a:schemeClr val="tx1"/>
            </a:solidFill>
            <a:round/>
            <a:headEnd/>
            <a:tailEnd/>
          </a:ln>
          <a:effectLst/>
        </p:spPr>
        <p:txBody>
          <a:bodyPr wrap="none" anchor="ctr"/>
          <a:lstStyle/>
          <a:p>
            <a:pPr eaLnBrk="0" hangingPunct="0">
              <a:defRPr/>
            </a:pPr>
            <a:endParaRPr lang="nb-NO" sz="1800">
              <a:latin typeface="Arial" charset="0"/>
              <a:ea typeface="+mn-ea"/>
              <a:cs typeface="+mn-cs"/>
            </a:endParaRPr>
          </a:p>
        </p:txBody>
      </p:sp>
      <p:sp>
        <p:nvSpPr>
          <p:cNvPr id="8" name="Text Box 8"/>
          <p:cNvSpPr txBox="1">
            <a:spLocks noChangeAspect="1" noChangeArrowheads="1"/>
          </p:cNvSpPr>
          <p:nvPr/>
        </p:nvSpPr>
        <p:spPr bwMode="auto">
          <a:xfrm>
            <a:off x="1286195" y="327572"/>
            <a:ext cx="2459568" cy="712787"/>
          </a:xfrm>
          <a:prstGeom prst="rect">
            <a:avLst/>
          </a:prstGeom>
          <a:noFill/>
          <a:ln w="9525">
            <a:noFill/>
            <a:miter lim="800000"/>
            <a:headEnd/>
            <a:tailEnd/>
          </a:ln>
          <a:effectLst/>
        </p:spPr>
        <p:txBody>
          <a:bodyPr wrap="none" tIns="18288"/>
          <a:lstStyle/>
          <a:p>
            <a:pPr marL="457200" indent="-457200" eaLnBrk="0" hangingPunct="0">
              <a:lnSpc>
                <a:spcPts val="1700"/>
              </a:lnSpc>
              <a:defRPr/>
            </a:pPr>
            <a:r>
              <a:rPr lang="nb-NO" sz="1500" dirty="0">
                <a:latin typeface="Times New Roman" pitchFamily="18" charset="0"/>
                <a:ea typeface="+mn-ea"/>
                <a:cs typeface="+mn-cs"/>
              </a:rPr>
              <a:t>Oslo kommune</a:t>
            </a:r>
          </a:p>
          <a:p>
            <a:pPr marL="457200" indent="-457200" eaLnBrk="0" hangingPunct="0">
              <a:lnSpc>
                <a:spcPts val="1700"/>
              </a:lnSpc>
              <a:defRPr/>
            </a:pPr>
            <a:r>
              <a:rPr lang="nb-NO" sz="1500" b="1" dirty="0">
                <a:latin typeface="Times New Roman" pitchFamily="18" charset="0"/>
                <a:ea typeface="+mn-ea"/>
                <a:cs typeface="+mn-cs"/>
              </a:rPr>
              <a:t>Utdanningsetaten</a:t>
            </a:r>
          </a:p>
          <a:p>
            <a:pPr marL="457200" indent="-457200" eaLnBrk="0" hangingPunct="0">
              <a:lnSpc>
                <a:spcPts val="2400"/>
              </a:lnSpc>
              <a:defRPr/>
            </a:pPr>
            <a:endParaRPr lang="nb-NO" sz="1500" b="1" dirty="0">
              <a:latin typeface="Times New Roman" pitchFamily="18" charset="0"/>
              <a:ea typeface="+mn-ea"/>
              <a:cs typeface="+mn-cs"/>
            </a:endParaRPr>
          </a:p>
        </p:txBody>
      </p:sp>
      <p:pic>
        <p:nvPicPr>
          <p:cNvPr id="9" name="Picture 9" descr="BYVPEN-F"/>
          <p:cNvPicPr>
            <a:picLocks noChangeArrowheads="1"/>
          </p:cNvPicPr>
          <p:nvPr/>
        </p:nvPicPr>
        <p:blipFill>
          <a:blip r:embed="rId10">
            <a:clrChange>
              <a:clrFrom>
                <a:srgbClr val="FDFDFD"/>
              </a:clrFrom>
              <a:clrTo>
                <a:srgbClr val="FDFDFD">
                  <a:alpha val="0"/>
                </a:srgbClr>
              </a:clrTo>
            </a:clrChange>
          </a:blip>
          <a:srcRect/>
          <a:stretch>
            <a:fillRect/>
          </a:stretch>
        </p:blipFill>
        <p:spPr bwMode="auto">
          <a:xfrm>
            <a:off x="215164" y="221208"/>
            <a:ext cx="969433" cy="838200"/>
          </a:xfrm>
          <a:prstGeom prst="rect">
            <a:avLst/>
          </a:prstGeom>
          <a:noFill/>
          <a:ln w="9525">
            <a:noFill/>
            <a:miter lim="800000"/>
            <a:headEnd/>
            <a:tailEnd/>
          </a:ln>
        </p:spPr>
      </p:pic>
      <p:sp>
        <p:nvSpPr>
          <p:cNvPr id="15" name="Plassholder for dato 14"/>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01A2A-EA9E-4009-BB29-E98453A213B6}" type="datetimeFigureOut">
              <a:rPr lang="nb-NO" smtClean="0"/>
              <a:t>14.02.2024</a:t>
            </a:fld>
            <a:endParaRPr lang="nb-NO" dirty="0"/>
          </a:p>
        </p:txBody>
      </p:sp>
    </p:spTree>
    <p:extLst>
      <p:ext uri="{BB962C8B-B14F-4D97-AF65-F5344CB8AC3E}">
        <p14:creationId xmlns:p14="http://schemas.microsoft.com/office/powerpoint/2010/main" val="5779170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bjornholt.osloskolen.no/"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uv.uio.no/ils/forskning/prosjekter/etos/brevik---doetjes-%282020%29-tospraklig-opplering-pa-fagenes-premisser.pdf"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Bjørnholt skole – </a:t>
            </a:r>
            <a:br>
              <a:rPr lang="nb-NO" dirty="0"/>
            </a:br>
            <a:r>
              <a:rPr lang="nb-NO" dirty="0"/>
              <a:t>tospråklig opplæring (IBC)</a:t>
            </a:r>
          </a:p>
        </p:txBody>
      </p:sp>
      <p:sp>
        <p:nvSpPr>
          <p:cNvPr id="3" name="Plassholder for tekst 2"/>
          <p:cNvSpPr>
            <a:spLocks noGrp="1"/>
          </p:cNvSpPr>
          <p:nvPr>
            <p:ph type="body" sz="quarter" idx="19"/>
          </p:nvPr>
        </p:nvSpPr>
        <p:spPr/>
        <p:txBody>
          <a:bodyPr/>
          <a:lstStyle/>
          <a:p>
            <a:endParaRPr lang="nb-NO" dirty="0">
              <a:noFill/>
            </a:endParaRPr>
          </a:p>
        </p:txBody>
      </p:sp>
      <p:sp>
        <p:nvSpPr>
          <p:cNvPr id="4" name="Plassholder for dato 3"/>
          <p:cNvSpPr>
            <a:spLocks noGrp="1"/>
          </p:cNvSpPr>
          <p:nvPr>
            <p:ph type="dt" sz="half" idx="10"/>
          </p:nvPr>
        </p:nvSpPr>
        <p:spPr/>
        <p:txBody>
          <a:bodyPr/>
          <a:lstStyle/>
          <a:p>
            <a:fld id="{F641A862-612A-7D45-A0ED-07030570FC13}" type="datetime1">
              <a:rPr lang="nb-NO" smtClean="0"/>
              <a:t>14.02.2024</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a:t>
            </a:fld>
            <a:endParaRPr lang="nb-NO"/>
          </a:p>
        </p:txBody>
      </p:sp>
      <p:sp>
        <p:nvSpPr>
          <p:cNvPr id="6" name="Undertittel 5"/>
          <p:cNvSpPr>
            <a:spLocks noGrp="1"/>
          </p:cNvSpPr>
          <p:nvPr>
            <p:ph type="subTitle" idx="1"/>
          </p:nvPr>
        </p:nvSpPr>
        <p:spPr/>
        <p:txBody>
          <a:bodyPr/>
          <a:lstStyle/>
          <a:p>
            <a:r>
              <a:rPr lang="nb-NO" dirty="0"/>
              <a:t>Informasjonsmøte 28.02.24</a:t>
            </a:r>
          </a:p>
        </p:txBody>
      </p:sp>
      <p:sp>
        <p:nvSpPr>
          <p:cNvPr id="7" name="Plassholder for tekst 6"/>
          <p:cNvSpPr>
            <a:spLocks noGrp="1"/>
          </p:cNvSpPr>
          <p:nvPr>
            <p:ph type="body" sz="quarter" idx="18"/>
          </p:nvPr>
        </p:nvSpPr>
        <p:spPr/>
        <p:txBody>
          <a:bodyPr/>
          <a:lstStyle/>
          <a:p>
            <a:endParaRPr lang="nb-NO" dirty="0">
              <a:noFill/>
            </a:endParaRPr>
          </a:p>
        </p:txBody>
      </p:sp>
      <p:sp>
        <p:nvSpPr>
          <p:cNvPr id="8" name="Plassholder for tekst 7"/>
          <p:cNvSpPr>
            <a:spLocks noGrp="1"/>
          </p:cNvSpPr>
          <p:nvPr>
            <p:ph type="body" sz="quarter" idx="20"/>
          </p:nvPr>
        </p:nvSpPr>
        <p:spPr/>
        <p:txBody>
          <a:bodyPr/>
          <a:lstStyle/>
          <a:p>
            <a:endParaRPr lang="nb-NO" dirty="0">
              <a:noFill/>
            </a:endParaRPr>
          </a:p>
        </p:txBody>
      </p:sp>
    </p:spTree>
    <p:extLst>
      <p:ext uri="{BB962C8B-B14F-4D97-AF65-F5344CB8AC3E}">
        <p14:creationId xmlns:p14="http://schemas.microsoft.com/office/powerpoint/2010/main" val="136664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14.02.2024</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10</a:t>
            </a:fld>
            <a:endParaRPr lang="nb-NO"/>
          </a:p>
        </p:txBody>
      </p:sp>
      <p:sp>
        <p:nvSpPr>
          <p:cNvPr id="4" name="Rektangel 3"/>
          <p:cNvSpPr/>
          <p:nvPr/>
        </p:nvSpPr>
        <p:spPr>
          <a:xfrm>
            <a:off x="1773936" y="2423160"/>
            <a:ext cx="8074152" cy="1384995"/>
          </a:xfrm>
          <a:prstGeom prst="rect">
            <a:avLst/>
          </a:prstGeom>
        </p:spPr>
        <p:txBody>
          <a:bodyPr wrap="square">
            <a:spAutoFit/>
          </a:bodyPr>
          <a:lstStyle/>
          <a:p>
            <a:r>
              <a:rPr lang="nb-NO" sz="2400" b="1" i="1" dirty="0">
                <a:latin typeface="Calibri Light" panose="020F0302020204030204" pitchFamily="34" charset="0"/>
              </a:rPr>
              <a:t>Jeg er full av beundring og begeistring! For skolen, opplegget, og ikke minst engasjerte og flotte ungdommer og foresatte. </a:t>
            </a:r>
          </a:p>
          <a:p>
            <a:endParaRPr lang="nb-NO" dirty="0">
              <a:latin typeface="Calibri Light" panose="020F0302020204030204" pitchFamily="34" charset="0"/>
            </a:endParaRPr>
          </a:p>
          <a:p>
            <a:r>
              <a:rPr lang="nb-NO" dirty="0">
                <a:latin typeface="Calibri Light" panose="020F0302020204030204" pitchFamily="34" charset="0"/>
              </a:rPr>
              <a:t>(foresatt, spørreundersøkelse)</a:t>
            </a:r>
            <a:endParaRPr lang="nb-NO" dirty="0"/>
          </a:p>
        </p:txBody>
      </p:sp>
    </p:spTree>
    <p:extLst>
      <p:ext uri="{BB962C8B-B14F-4D97-AF65-F5344CB8AC3E}">
        <p14:creationId xmlns:p14="http://schemas.microsoft.com/office/powerpoint/2010/main" val="173737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720001"/>
            <a:ext cx="9469438" cy="651599"/>
          </a:xfrm>
        </p:spPr>
        <p:txBody>
          <a:bodyPr/>
          <a:lstStyle/>
          <a:p>
            <a:r>
              <a:rPr lang="nb-NO" dirty="0"/>
              <a:t>Søknadsprosess</a:t>
            </a:r>
          </a:p>
        </p:txBody>
      </p:sp>
      <p:sp>
        <p:nvSpPr>
          <p:cNvPr id="3" name="Plassholder for innhold 2"/>
          <p:cNvSpPr>
            <a:spLocks noGrp="1"/>
          </p:cNvSpPr>
          <p:nvPr>
            <p:ph idx="1"/>
          </p:nvPr>
        </p:nvSpPr>
        <p:spPr>
          <a:xfrm>
            <a:off x="687387" y="1554480"/>
            <a:ext cx="9469438" cy="4307908"/>
          </a:xfrm>
        </p:spPr>
        <p:txBody>
          <a:bodyPr/>
          <a:lstStyle/>
          <a:p>
            <a:r>
              <a:rPr lang="nb-NO" dirty="0"/>
              <a:t>28. februar- informasjonsmøte for interesserte 7. </a:t>
            </a:r>
            <a:r>
              <a:rPr lang="nb-NO" dirty="0" err="1"/>
              <a:t>trinnselever</a:t>
            </a:r>
            <a:r>
              <a:rPr lang="nb-NO" dirty="0"/>
              <a:t> og foresatte</a:t>
            </a:r>
          </a:p>
          <a:p>
            <a:r>
              <a:rPr lang="nb-NO" dirty="0"/>
              <a:t>4. mars - søknadsfrist. Søknadsskjema og vurderingsskjema på skolens hjemmeside </a:t>
            </a:r>
            <a:r>
              <a:rPr lang="nb-NO" dirty="0">
                <a:hlinkClick r:id="rId2"/>
              </a:rPr>
              <a:t>https://bjornholt.osloskolen.no/</a:t>
            </a:r>
            <a:r>
              <a:rPr lang="nb-NO" dirty="0"/>
              <a:t>. Lærer som skriver vurderingsskjemaet skal sende det til skolens postmottak.</a:t>
            </a:r>
          </a:p>
          <a:p>
            <a:r>
              <a:rPr lang="nb-NO" dirty="0"/>
              <a:t>uke 11 - ferdighetsprøve i engelsk skriftlig (på PC). På Bjørnholt skole</a:t>
            </a:r>
          </a:p>
          <a:p>
            <a:r>
              <a:rPr lang="nb-NO" dirty="0"/>
              <a:t>uke 12 - ferdighetsprøve i engelsk muntlig (samtale</a:t>
            </a:r>
            <a:r>
              <a:rPr lang="nb-NO"/>
              <a:t>). </a:t>
            </a:r>
          </a:p>
          <a:p>
            <a:r>
              <a:rPr lang="nb-NO"/>
              <a:t>Ca</a:t>
            </a:r>
            <a:r>
              <a:rPr lang="nb-NO" dirty="0"/>
              <a:t>. 10. april - svar fra skolen på søknaden (på e-post)</a:t>
            </a:r>
          </a:p>
          <a:p>
            <a:r>
              <a:rPr lang="nb-NO" dirty="0"/>
              <a:t>Svarfrist på om man takker ja til opplæringstilbudet</a:t>
            </a:r>
          </a:p>
        </p:txBody>
      </p:sp>
      <p:sp>
        <p:nvSpPr>
          <p:cNvPr id="4" name="Plassholder for dato 3"/>
          <p:cNvSpPr>
            <a:spLocks noGrp="1"/>
          </p:cNvSpPr>
          <p:nvPr>
            <p:ph type="dt" sz="half" idx="10"/>
          </p:nvPr>
        </p:nvSpPr>
        <p:spPr/>
        <p:txBody>
          <a:bodyPr/>
          <a:lstStyle/>
          <a:p>
            <a:fld id="{C20DE0DF-BE6B-D248-92A9-54242D212695}" type="datetime1">
              <a:rPr lang="nb-NO" smtClean="0"/>
              <a:t>14.02.2024</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11</a:t>
            </a:fld>
            <a:endParaRPr lang="nb-NO"/>
          </a:p>
        </p:txBody>
      </p:sp>
    </p:spTree>
    <p:extLst>
      <p:ext uri="{BB962C8B-B14F-4D97-AF65-F5344CB8AC3E}">
        <p14:creationId xmlns:p14="http://schemas.microsoft.com/office/powerpoint/2010/main" val="250507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720001"/>
            <a:ext cx="9469438" cy="843623"/>
          </a:xfrm>
        </p:spPr>
        <p:txBody>
          <a:bodyPr/>
          <a:lstStyle/>
          <a:p>
            <a:r>
              <a:rPr lang="nb-NO" dirty="0"/>
              <a:t>Hva ser vi etter?</a:t>
            </a:r>
          </a:p>
        </p:txBody>
      </p:sp>
      <p:sp>
        <p:nvSpPr>
          <p:cNvPr id="3" name="Plassholder for innhold 2"/>
          <p:cNvSpPr>
            <a:spLocks noGrp="1"/>
          </p:cNvSpPr>
          <p:nvPr>
            <p:ph idx="1"/>
          </p:nvPr>
        </p:nvSpPr>
        <p:spPr>
          <a:xfrm>
            <a:off x="695326" y="1563624"/>
            <a:ext cx="9469438" cy="4529201"/>
          </a:xfrm>
        </p:spPr>
        <p:txBody>
          <a:bodyPr/>
          <a:lstStyle/>
          <a:p>
            <a:r>
              <a:rPr lang="nb-NO" sz="2800" dirty="0"/>
              <a:t>gode ferdigheter i norsk skriftlig og muntlig</a:t>
            </a:r>
          </a:p>
          <a:p>
            <a:r>
              <a:rPr lang="nb-NO" sz="2800" dirty="0"/>
              <a:t>gode ferdigheter i engelsk skriftlig og muntlig</a:t>
            </a:r>
          </a:p>
          <a:p>
            <a:r>
              <a:rPr lang="nb-NO" sz="2800" dirty="0"/>
              <a:t>interesse for språk</a:t>
            </a:r>
          </a:p>
          <a:p>
            <a:r>
              <a:rPr lang="nb-NO" sz="2800" dirty="0"/>
              <a:t>høy motivasjon for tospråklig opplæring</a:t>
            </a:r>
          </a:p>
          <a:p>
            <a:r>
              <a:rPr lang="nb-NO" sz="2800" dirty="0"/>
              <a:t>vurderingsskjema fra kontaktlærer på barnetrinnet</a:t>
            </a:r>
          </a:p>
          <a:p>
            <a:r>
              <a:rPr lang="nb-NO" sz="2800" dirty="0"/>
              <a:t>bosted i nærområdet</a:t>
            </a:r>
          </a:p>
        </p:txBody>
      </p:sp>
      <p:sp>
        <p:nvSpPr>
          <p:cNvPr id="4" name="Plassholder for dato 3"/>
          <p:cNvSpPr>
            <a:spLocks noGrp="1"/>
          </p:cNvSpPr>
          <p:nvPr>
            <p:ph type="dt" sz="half" idx="10"/>
          </p:nvPr>
        </p:nvSpPr>
        <p:spPr/>
        <p:txBody>
          <a:bodyPr/>
          <a:lstStyle/>
          <a:p>
            <a:fld id="{C20DE0DF-BE6B-D248-92A9-54242D212695}" type="datetime1">
              <a:rPr lang="nb-NO" smtClean="0"/>
              <a:t>14.02.2024</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12</a:t>
            </a:fld>
            <a:endParaRPr lang="nb-NO"/>
          </a:p>
        </p:txBody>
      </p:sp>
    </p:spTree>
    <p:extLst>
      <p:ext uri="{BB962C8B-B14F-4D97-AF65-F5344CB8AC3E}">
        <p14:creationId xmlns:p14="http://schemas.microsoft.com/office/powerpoint/2010/main" val="167259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Evaluering av tospråklig opplæring</a:t>
            </a:r>
          </a:p>
        </p:txBody>
      </p:sp>
      <p:sp>
        <p:nvSpPr>
          <p:cNvPr id="3" name="Plassholder for dato 2"/>
          <p:cNvSpPr>
            <a:spLocks noGrp="1"/>
          </p:cNvSpPr>
          <p:nvPr>
            <p:ph type="dt" sz="half" idx="10"/>
          </p:nvPr>
        </p:nvSpPr>
        <p:spPr/>
        <p:txBody>
          <a:bodyPr/>
          <a:lstStyle/>
          <a:p>
            <a:fld id="{1DACB5AB-EE98-7240-B90A-DDEECBA67681}" type="datetime1">
              <a:rPr lang="nb-NO" smtClean="0"/>
              <a:t>14.02.2024</a:t>
            </a:fld>
            <a:endParaRPr lang="nb-NO"/>
          </a:p>
        </p:txBody>
      </p:sp>
      <p:sp>
        <p:nvSpPr>
          <p:cNvPr id="4" name="Plassholder for lysbildenummer 3"/>
          <p:cNvSpPr>
            <a:spLocks noGrp="1"/>
          </p:cNvSpPr>
          <p:nvPr>
            <p:ph type="sldNum" sz="quarter" idx="12"/>
          </p:nvPr>
        </p:nvSpPr>
        <p:spPr/>
        <p:txBody>
          <a:bodyPr/>
          <a:lstStyle/>
          <a:p>
            <a:fld id="{8ACEFDFC-287E-0A4D-81A7-6CC8C070690D}" type="slidenum">
              <a:rPr lang="nb-NO" smtClean="0"/>
              <a:t>13</a:t>
            </a:fld>
            <a:endParaRPr lang="nb-NO"/>
          </a:p>
        </p:txBody>
      </p:sp>
      <p:sp>
        <p:nvSpPr>
          <p:cNvPr id="5" name="Rektangel 4"/>
          <p:cNvSpPr/>
          <p:nvPr/>
        </p:nvSpPr>
        <p:spPr>
          <a:xfrm>
            <a:off x="2478024" y="2496312"/>
            <a:ext cx="6665976" cy="1477328"/>
          </a:xfrm>
          <a:prstGeom prst="rect">
            <a:avLst/>
          </a:prstGeom>
        </p:spPr>
        <p:txBody>
          <a:bodyPr wrap="square">
            <a:spAutoFit/>
          </a:bodyPr>
          <a:lstStyle/>
          <a:p>
            <a:r>
              <a:rPr lang="nb-NO" dirty="0">
                <a:hlinkClick r:id="rId2"/>
              </a:rPr>
              <a:t>https://www.uv.uio.no/ils/forskning/prosjekter/etos/brevik---doetjes-%282020%29-tospraklig-opplering-pa-fagenes-premisser.pdf</a:t>
            </a:r>
            <a:endParaRPr lang="nb-NO" dirty="0"/>
          </a:p>
          <a:p>
            <a:endParaRPr lang="nb-NO" dirty="0"/>
          </a:p>
          <a:p>
            <a:r>
              <a:rPr lang="nb-NO" dirty="0" err="1"/>
              <a:t>Tilleggsrapport</a:t>
            </a:r>
            <a:r>
              <a:rPr lang="nb-NO" dirty="0"/>
              <a:t> </a:t>
            </a:r>
            <a:r>
              <a:rPr lang="nb-NO"/>
              <a:t>i 2022.</a:t>
            </a:r>
            <a:endParaRPr lang="nb-NO" dirty="0"/>
          </a:p>
        </p:txBody>
      </p:sp>
    </p:spTree>
    <p:extLst>
      <p:ext uri="{BB962C8B-B14F-4D97-AF65-F5344CB8AC3E}">
        <p14:creationId xmlns:p14="http://schemas.microsoft.com/office/powerpoint/2010/main" val="184685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Welcome</a:t>
            </a:r>
            <a:r>
              <a:rPr lang="nb-NO" dirty="0"/>
              <a:t> to Bjørnholt </a:t>
            </a:r>
            <a:r>
              <a:rPr lang="nb-NO" dirty="0" err="1"/>
              <a:t>school</a:t>
            </a:r>
            <a:r>
              <a:rPr lang="nb-NO" dirty="0"/>
              <a:t>!</a:t>
            </a:r>
          </a:p>
        </p:txBody>
      </p:sp>
      <p:sp>
        <p:nvSpPr>
          <p:cNvPr id="3" name="Plassholder for tekst 2"/>
          <p:cNvSpPr>
            <a:spLocks noGrp="1"/>
          </p:cNvSpPr>
          <p:nvPr>
            <p:ph type="body" idx="1"/>
          </p:nvPr>
        </p:nvSpPr>
        <p:spPr/>
        <p:txBody>
          <a:bodyPr/>
          <a:lstStyle/>
          <a:p>
            <a:endParaRPr lang="nb-NO" dirty="0"/>
          </a:p>
        </p:txBody>
      </p:sp>
      <p:sp>
        <p:nvSpPr>
          <p:cNvPr id="4" name="Plassholder for dato 3"/>
          <p:cNvSpPr>
            <a:spLocks noGrp="1"/>
          </p:cNvSpPr>
          <p:nvPr>
            <p:ph type="dt" sz="half" idx="10"/>
          </p:nvPr>
        </p:nvSpPr>
        <p:spPr/>
        <p:txBody>
          <a:bodyPr/>
          <a:lstStyle/>
          <a:p>
            <a:fld id="{D041A6F0-0B8A-9444-BB6E-70C7E9D9BBE0}" type="datetime1">
              <a:rPr lang="nb-NO" smtClean="0"/>
              <a:t>14.02.2024</a:t>
            </a:fld>
            <a:endParaRPr lang="nb-NO" dirty="0"/>
          </a:p>
        </p:txBody>
      </p:sp>
      <p:sp>
        <p:nvSpPr>
          <p:cNvPr id="5" name="Plassholder for lysbildenummer 4"/>
          <p:cNvSpPr>
            <a:spLocks noGrp="1"/>
          </p:cNvSpPr>
          <p:nvPr>
            <p:ph type="sldNum" sz="quarter" idx="12"/>
          </p:nvPr>
        </p:nvSpPr>
        <p:spPr/>
        <p:txBody>
          <a:bodyPr/>
          <a:lstStyle/>
          <a:p>
            <a:pPr algn="l"/>
            <a:fld id="{8ACEFDFC-287E-0A4D-81A7-6CC8C070690D}" type="slidenum">
              <a:rPr lang="nb-NO" smtClean="0"/>
              <a:pPr algn="l"/>
              <a:t>14</a:t>
            </a:fld>
            <a:endParaRPr lang="nb-NO" dirty="0"/>
          </a:p>
        </p:txBody>
      </p:sp>
    </p:spTree>
    <p:extLst>
      <p:ext uri="{BB962C8B-B14F-4D97-AF65-F5344CB8AC3E}">
        <p14:creationId xmlns:p14="http://schemas.microsoft.com/office/powerpoint/2010/main" val="105882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8409EA-AD51-C642-9D05-16BDCA946A79}"/>
              </a:ext>
            </a:extLst>
          </p:cNvPr>
          <p:cNvSpPr>
            <a:spLocks noGrp="1"/>
          </p:cNvSpPr>
          <p:nvPr>
            <p:ph type="title"/>
          </p:nvPr>
        </p:nvSpPr>
        <p:spPr>
          <a:xfrm>
            <a:off x="695326" y="720001"/>
            <a:ext cx="9469438" cy="560159"/>
          </a:xfrm>
        </p:spPr>
        <p:txBody>
          <a:bodyPr/>
          <a:lstStyle/>
          <a:p>
            <a:r>
              <a:rPr lang="nb-NO" dirty="0"/>
              <a:t>Tospråklig opplæring på Bjørnholt skole</a:t>
            </a:r>
          </a:p>
        </p:txBody>
      </p:sp>
      <p:sp>
        <p:nvSpPr>
          <p:cNvPr id="3" name="Plassholder for innhold 2">
            <a:extLst>
              <a:ext uri="{FF2B5EF4-FFF2-40B4-BE49-F238E27FC236}">
                <a16:creationId xmlns:a16="http://schemas.microsoft.com/office/drawing/2014/main" id="{2215BFF1-0A6E-CA42-A052-D438A957FE8B}"/>
              </a:ext>
            </a:extLst>
          </p:cNvPr>
          <p:cNvSpPr>
            <a:spLocks noGrp="1"/>
          </p:cNvSpPr>
          <p:nvPr>
            <p:ph idx="1"/>
          </p:nvPr>
        </p:nvSpPr>
        <p:spPr>
          <a:xfrm>
            <a:off x="695326" y="1371600"/>
            <a:ext cx="9469438" cy="4721225"/>
          </a:xfrm>
        </p:spPr>
        <p:txBody>
          <a:bodyPr/>
          <a:lstStyle/>
          <a:p>
            <a:r>
              <a:rPr lang="nb-NO" sz="2800" dirty="0"/>
              <a:t>International </a:t>
            </a:r>
            <a:r>
              <a:rPr lang="nb-NO" sz="2800" dirty="0" err="1"/>
              <a:t>bilingual</a:t>
            </a:r>
            <a:r>
              <a:rPr lang="nb-NO" sz="2800" dirty="0"/>
              <a:t> </a:t>
            </a:r>
            <a:r>
              <a:rPr lang="nb-NO" sz="2800" dirty="0" err="1"/>
              <a:t>class</a:t>
            </a:r>
            <a:r>
              <a:rPr lang="nb-NO" sz="2800" dirty="0"/>
              <a:t> (IBC)</a:t>
            </a:r>
          </a:p>
          <a:p>
            <a:r>
              <a:rPr lang="nb-NO" sz="2800" dirty="0"/>
              <a:t>norsk-engelsk</a:t>
            </a:r>
          </a:p>
          <a:p>
            <a:r>
              <a:rPr lang="nb-NO" sz="2800" dirty="0"/>
              <a:t>8. – 10. trinn</a:t>
            </a:r>
          </a:p>
          <a:p>
            <a:r>
              <a:rPr lang="nb-NO" sz="2800" dirty="0"/>
              <a:t>følger Kunnskapsløftet</a:t>
            </a:r>
          </a:p>
          <a:p>
            <a:r>
              <a:rPr lang="nb-NO" sz="2800" dirty="0"/>
              <a:t>eksamen i 10. trinn på norsk</a:t>
            </a:r>
          </a:p>
          <a:p>
            <a:r>
              <a:rPr lang="nb-NO" sz="2800" dirty="0" err="1"/>
              <a:t>byomfattende</a:t>
            </a:r>
            <a:r>
              <a:rPr lang="nb-NO" sz="2800" dirty="0"/>
              <a:t> tilbud</a:t>
            </a:r>
          </a:p>
          <a:p>
            <a:r>
              <a:rPr lang="nb-NO" sz="2800" dirty="0"/>
              <a:t>opptil 25 plasser</a:t>
            </a:r>
          </a:p>
          <a:p>
            <a:pPr marL="216000" lvl="1" indent="0">
              <a:buNone/>
            </a:pPr>
            <a:endParaRPr lang="nb-NO" dirty="0"/>
          </a:p>
        </p:txBody>
      </p:sp>
      <p:sp>
        <p:nvSpPr>
          <p:cNvPr id="4" name="Plassholder for dato 3">
            <a:extLst>
              <a:ext uri="{FF2B5EF4-FFF2-40B4-BE49-F238E27FC236}">
                <a16:creationId xmlns:a16="http://schemas.microsoft.com/office/drawing/2014/main" id="{5FFA4D0A-9075-544C-9CF7-4D98840E7B2E}"/>
              </a:ext>
            </a:extLst>
          </p:cNvPr>
          <p:cNvSpPr>
            <a:spLocks noGrp="1"/>
          </p:cNvSpPr>
          <p:nvPr>
            <p:ph type="dt" sz="half" idx="10"/>
          </p:nvPr>
        </p:nvSpPr>
        <p:spPr/>
        <p:txBody>
          <a:bodyPr/>
          <a:lstStyle/>
          <a:p>
            <a:fld id="{C20DE0DF-BE6B-D248-92A9-54242D212695}" type="datetime1">
              <a:rPr lang="nb-NO" smtClean="0"/>
              <a:t>14.02.2024</a:t>
            </a:fld>
            <a:endParaRPr lang="nb-NO"/>
          </a:p>
        </p:txBody>
      </p:sp>
      <p:sp>
        <p:nvSpPr>
          <p:cNvPr id="5" name="Plassholder for lysbildenummer 4">
            <a:extLst>
              <a:ext uri="{FF2B5EF4-FFF2-40B4-BE49-F238E27FC236}">
                <a16:creationId xmlns:a16="http://schemas.microsoft.com/office/drawing/2014/main" id="{C546ACCD-139C-8C45-99C0-BE1510EA8FFA}"/>
              </a:ext>
            </a:extLst>
          </p:cNvPr>
          <p:cNvSpPr>
            <a:spLocks noGrp="1"/>
          </p:cNvSpPr>
          <p:nvPr>
            <p:ph type="sldNum" sz="quarter" idx="12"/>
          </p:nvPr>
        </p:nvSpPr>
        <p:spPr/>
        <p:txBody>
          <a:bodyPr/>
          <a:lstStyle/>
          <a:p>
            <a:fld id="{8ACEFDFC-287E-0A4D-81A7-6CC8C070690D}" type="slidenum">
              <a:rPr lang="nb-NO" smtClean="0"/>
              <a:t>2</a:t>
            </a:fld>
            <a:endParaRPr lang="nb-NO"/>
          </a:p>
        </p:txBody>
      </p:sp>
    </p:spTree>
    <p:extLst>
      <p:ext uri="{BB962C8B-B14F-4D97-AF65-F5344CB8AC3E}">
        <p14:creationId xmlns:p14="http://schemas.microsoft.com/office/powerpoint/2010/main" val="10178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Forankret i:</a:t>
            </a:r>
          </a:p>
        </p:txBody>
      </p:sp>
      <p:sp>
        <p:nvSpPr>
          <p:cNvPr id="3" name="Plassholder for innhold 2"/>
          <p:cNvSpPr>
            <a:spLocks noGrp="1"/>
          </p:cNvSpPr>
          <p:nvPr>
            <p:ph idx="1"/>
          </p:nvPr>
        </p:nvSpPr>
        <p:spPr/>
        <p:txBody>
          <a:bodyPr/>
          <a:lstStyle/>
          <a:p>
            <a:r>
              <a:rPr lang="nb-NO" sz="2800" dirty="0" err="1"/>
              <a:t>St.melding</a:t>
            </a:r>
            <a:r>
              <a:rPr lang="nb-NO" sz="2800" dirty="0"/>
              <a:t> 30, Kultur for læring</a:t>
            </a:r>
          </a:p>
          <a:p>
            <a:r>
              <a:rPr lang="nb-NO" sz="2800" dirty="0"/>
              <a:t>Oslo kommunes strategi: Grenseløs kunnskap- byrådets strategi for internasjonalisering i oppvekst og kunnskapssektoren</a:t>
            </a:r>
          </a:p>
          <a:p>
            <a:r>
              <a:rPr lang="nb-NO" sz="2800" dirty="0"/>
              <a:t>Fagfornyelsen</a:t>
            </a:r>
          </a:p>
          <a:p>
            <a:r>
              <a:rPr lang="nb-NO" sz="2800" dirty="0"/>
              <a:t>CLIL – tospråklig metode i opplæringen</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14.02.2024</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spTree>
    <p:extLst>
      <p:ext uri="{BB962C8B-B14F-4D97-AF65-F5344CB8AC3E}">
        <p14:creationId xmlns:p14="http://schemas.microsoft.com/office/powerpoint/2010/main" val="215041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115568" y="620688"/>
            <a:ext cx="9299448" cy="6217087"/>
          </a:xfrm>
          <a:prstGeom prst="rect">
            <a:avLst/>
          </a:prstGeom>
        </p:spPr>
        <p:txBody>
          <a:bodyPr wrap="square">
            <a:spAutoFit/>
          </a:bodyPr>
          <a:lstStyle/>
          <a:p>
            <a:pPr algn="ctr"/>
            <a:r>
              <a:rPr lang="en-US" sz="2800" dirty="0">
                <a:solidFill>
                  <a:srgbClr val="000000"/>
                </a:solidFill>
                <a:latin typeface="Calibri"/>
              </a:rPr>
              <a:t>CLIL </a:t>
            </a:r>
          </a:p>
          <a:p>
            <a:pPr algn="ctr"/>
            <a:r>
              <a:rPr lang="en-US" sz="2800" dirty="0">
                <a:solidFill>
                  <a:srgbClr val="000000"/>
                </a:solidFill>
                <a:latin typeface="Calibri"/>
              </a:rPr>
              <a:t>Content &amp; Language Integrated Learning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et paraplybegrep som inkluderer alle ulike former for undervisning der et annet språk enn elevenes førstespråk brukes som kommunikasjonsspråk</a:t>
            </a:r>
          </a:p>
          <a:p>
            <a:pPr marL="285750" indent="-285750">
              <a:buFont typeface="Arial" panose="020B0604020202020204" pitchFamily="34" charset="0"/>
              <a:buChar char="•"/>
            </a:pPr>
            <a:endParaRPr lang="nb-NO" dirty="0">
              <a:solidFill>
                <a:srgbClr val="000000"/>
              </a:solidFill>
              <a:latin typeface="Calibri"/>
            </a:endParaRPr>
          </a:p>
          <a:p>
            <a:r>
              <a:rPr lang="nb-NO" dirty="0">
                <a:solidFill>
                  <a:srgbClr val="000000"/>
                </a:solidFill>
                <a:latin typeface="Calibri"/>
              </a:rPr>
              <a:t>CLIL proper:</a:t>
            </a:r>
            <a:endParaRPr lang="en-US" dirty="0">
              <a:solidFill>
                <a:srgbClr val="000000"/>
              </a:solidFill>
              <a:latin typeface="Calibri"/>
            </a:endParaRPr>
          </a:p>
          <a:p>
            <a:pPr marL="285750" indent="-285750">
              <a:buFont typeface="Wingdings" panose="05000000000000000000" pitchFamily="2" charset="2"/>
              <a:buChar char="ü"/>
            </a:pPr>
            <a:r>
              <a:rPr lang="en-US" dirty="0">
                <a:solidFill>
                  <a:srgbClr val="000000"/>
                </a:solidFill>
                <a:latin typeface="Calibri"/>
              </a:rPr>
              <a:t>CLIL’s key concept is a </a:t>
            </a:r>
            <a:r>
              <a:rPr lang="en-US" b="1" dirty="0">
                <a:solidFill>
                  <a:srgbClr val="000000"/>
                </a:solidFill>
                <a:latin typeface="Calibri"/>
              </a:rPr>
              <a:t>“dual focus” –</a:t>
            </a:r>
            <a:r>
              <a:rPr lang="en-US" dirty="0">
                <a:solidFill>
                  <a:srgbClr val="000000"/>
                </a:solidFill>
                <a:latin typeface="Calibri"/>
              </a:rPr>
              <a:t>on language and content and language –simultaneous development of content knowledge and language skills. </a:t>
            </a:r>
          </a:p>
          <a:p>
            <a:pPr marL="285750" indent="-285750">
              <a:buFont typeface="Wingdings" panose="05000000000000000000" pitchFamily="2" charset="2"/>
              <a:buChar char="ü"/>
            </a:pPr>
            <a:endParaRPr lang="en-US" dirty="0">
              <a:solidFill>
                <a:srgbClr val="000000"/>
              </a:solidFill>
              <a:latin typeface="Calibri"/>
            </a:endParaRPr>
          </a:p>
          <a:p>
            <a:pPr marL="285750" indent="-285750">
              <a:buFont typeface="Wingdings" panose="05000000000000000000" pitchFamily="2" charset="2"/>
              <a:buChar char="ü"/>
            </a:pPr>
            <a:r>
              <a:rPr lang="en-US" dirty="0">
                <a:solidFill>
                  <a:srgbClr val="000000"/>
                </a:solidFill>
                <a:latin typeface="Calibri"/>
              </a:rPr>
              <a:t>CLIL is sometimes used as a cover term for bilingual education, cross-curricular teaching, content-based teaching and English for Specific Purposes. However, in CLIL proper, the teacher/instructor should focus primarily on developing content knowledge while ensuring that students receive the language support needed to comprehend that content and to be able to reproduce it for assessment purposes.</a:t>
            </a:r>
          </a:p>
          <a:p>
            <a:pPr marL="285750" indent="-285750">
              <a:buFont typeface="Wingdings" panose="05000000000000000000" pitchFamily="2" charset="2"/>
              <a:buChar char="ü"/>
            </a:pPr>
            <a:endParaRPr lang="en-US" dirty="0">
              <a:solidFill>
                <a:prstClr val="black"/>
              </a:solidFill>
              <a:latin typeface="Calibri"/>
            </a:endParaRPr>
          </a:p>
          <a:p>
            <a:pPr marL="285750" indent="-285750">
              <a:buFont typeface="Wingdings" panose="05000000000000000000" pitchFamily="2" charset="2"/>
              <a:buChar char="ü"/>
            </a:pPr>
            <a:r>
              <a:rPr lang="en-US" dirty="0">
                <a:solidFill>
                  <a:prstClr val="black"/>
                </a:solidFill>
                <a:latin typeface="Calibri"/>
              </a:rPr>
              <a:t>Increases learners' motivation and confidence in both the language and the subject being taught </a:t>
            </a:r>
          </a:p>
          <a:p>
            <a:pPr marL="285750" indent="-285750">
              <a:buFont typeface="Wingdings" panose="05000000000000000000" pitchFamily="2" charset="2"/>
              <a:buChar char="ü"/>
            </a:pPr>
            <a:endParaRPr lang="en-US" dirty="0">
              <a:solidFill>
                <a:prstClr val="black"/>
              </a:solidFill>
              <a:latin typeface="Calibri"/>
            </a:endParaRPr>
          </a:p>
          <a:p>
            <a:pPr marL="285750" indent="-285750">
              <a:buFont typeface="Wingdings" panose="05000000000000000000" pitchFamily="2" charset="2"/>
              <a:buChar char="ü"/>
            </a:pPr>
            <a:r>
              <a:rPr lang="en-US" dirty="0">
                <a:solidFill>
                  <a:prstClr val="black"/>
                </a:solidFill>
                <a:latin typeface="Calibri"/>
              </a:rPr>
              <a:t>Allows language learners more contact with the target language </a:t>
            </a:r>
          </a:p>
          <a:p>
            <a:endParaRPr lang="en-US" dirty="0">
              <a:solidFill>
                <a:srgbClr val="000000"/>
              </a:solidFill>
              <a:latin typeface="Calibri"/>
            </a:endParaRPr>
          </a:p>
        </p:txBody>
      </p:sp>
    </p:spTree>
    <p:extLst>
      <p:ext uri="{BB962C8B-B14F-4D97-AF65-F5344CB8AC3E}">
        <p14:creationId xmlns:p14="http://schemas.microsoft.com/office/powerpoint/2010/main" val="257383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384049"/>
            <a:ext cx="9469438" cy="640080"/>
          </a:xfrm>
        </p:spPr>
        <p:txBody>
          <a:bodyPr/>
          <a:lstStyle/>
          <a:p>
            <a:r>
              <a:rPr lang="nb-NO" dirty="0"/>
              <a:t>Tospråklig opplæring</a:t>
            </a:r>
          </a:p>
        </p:txBody>
      </p:sp>
      <p:sp>
        <p:nvSpPr>
          <p:cNvPr id="3" name="Plassholder for innhold 2"/>
          <p:cNvSpPr>
            <a:spLocks noGrp="1"/>
          </p:cNvSpPr>
          <p:nvPr>
            <p:ph idx="1"/>
          </p:nvPr>
        </p:nvSpPr>
        <p:spPr>
          <a:xfrm>
            <a:off x="695326" y="1161288"/>
            <a:ext cx="9469438" cy="4931537"/>
          </a:xfrm>
        </p:spPr>
        <p:txBody>
          <a:bodyPr/>
          <a:lstStyle/>
          <a:p>
            <a:r>
              <a:rPr lang="nb-NO" sz="2800" dirty="0"/>
              <a:t>øke språkkompetanse</a:t>
            </a:r>
          </a:p>
          <a:p>
            <a:r>
              <a:rPr lang="nb-NO" sz="2800" dirty="0"/>
              <a:t>økende behov for engelskkunnskap i skolen og arbeidslivet</a:t>
            </a:r>
          </a:p>
          <a:p>
            <a:r>
              <a:rPr lang="nb-NO" sz="2800" dirty="0"/>
              <a:t>forsprang til videre utdannelse</a:t>
            </a:r>
          </a:p>
          <a:p>
            <a:r>
              <a:rPr lang="nb-NO" sz="2800" dirty="0"/>
              <a:t>øke kulturell forståelse</a:t>
            </a:r>
          </a:p>
          <a:p>
            <a:r>
              <a:rPr lang="nb-NO" sz="2800" dirty="0"/>
              <a:t>øke motivasjon for læring</a:t>
            </a:r>
          </a:p>
          <a:p>
            <a:r>
              <a:rPr lang="nb-NO" sz="2800" dirty="0"/>
              <a:t>faglige utfordringer</a:t>
            </a:r>
          </a:p>
          <a:p>
            <a:r>
              <a:rPr lang="nb-NO" sz="2800" dirty="0"/>
              <a:t>dybdelæring</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14.02.2024</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5</a:t>
            </a:fld>
            <a:endParaRPr lang="nb-NO"/>
          </a:p>
        </p:txBody>
      </p:sp>
    </p:spTree>
    <p:extLst>
      <p:ext uri="{BB962C8B-B14F-4D97-AF65-F5344CB8AC3E}">
        <p14:creationId xmlns:p14="http://schemas.microsoft.com/office/powerpoint/2010/main" val="65582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søke IBC?</a:t>
            </a:r>
          </a:p>
        </p:txBody>
      </p:sp>
      <p:sp>
        <p:nvSpPr>
          <p:cNvPr id="3" name="Plassholder for innhold 2"/>
          <p:cNvSpPr>
            <a:spLocks noGrp="1"/>
          </p:cNvSpPr>
          <p:nvPr>
            <p:ph idx="1"/>
          </p:nvPr>
        </p:nvSpPr>
        <p:spPr/>
        <p:txBody>
          <a:bodyPr/>
          <a:lstStyle/>
          <a:p>
            <a:pPr marL="0" indent="0" algn="ctr">
              <a:buNone/>
            </a:pPr>
            <a:endParaRPr lang="en-US" sz="2800" i="1" dirty="0"/>
          </a:p>
          <a:p>
            <a:pPr marL="0" indent="0" algn="ctr">
              <a:buNone/>
            </a:pPr>
            <a:r>
              <a:rPr lang="en-US" sz="2800" i="1" dirty="0"/>
              <a:t>“I applied to the IBC program because I wanted to study </a:t>
            </a:r>
          </a:p>
          <a:p>
            <a:pPr marL="0" indent="0" algn="ctr">
              <a:buNone/>
            </a:pPr>
            <a:r>
              <a:rPr lang="en-US" sz="2800" i="1" dirty="0"/>
              <a:t>in an international environment.”</a:t>
            </a:r>
          </a:p>
          <a:p>
            <a:endParaRPr lang="en-US" dirty="0"/>
          </a:p>
          <a:p>
            <a:pPr marL="0" indent="0" algn="ctr">
              <a:buNone/>
            </a:pPr>
            <a:r>
              <a:rPr lang="en-US" dirty="0"/>
              <a:t>10th grade student, IBC</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14.02.2024</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6</a:t>
            </a:fld>
            <a:endParaRPr lang="nb-NO"/>
          </a:p>
        </p:txBody>
      </p:sp>
    </p:spTree>
    <p:extLst>
      <p:ext uri="{BB962C8B-B14F-4D97-AF65-F5344CB8AC3E}">
        <p14:creationId xmlns:p14="http://schemas.microsoft.com/office/powerpoint/2010/main" val="37301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14.02.2024</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7</a:t>
            </a:fld>
            <a:endParaRPr lang="nb-NO"/>
          </a:p>
        </p:txBody>
      </p:sp>
      <p:sp>
        <p:nvSpPr>
          <p:cNvPr id="4" name="Rektangel 3"/>
          <p:cNvSpPr/>
          <p:nvPr/>
        </p:nvSpPr>
        <p:spPr>
          <a:xfrm>
            <a:off x="1819656" y="1609344"/>
            <a:ext cx="8019288" cy="3662541"/>
          </a:xfrm>
          <a:prstGeom prst="rect">
            <a:avLst/>
          </a:prstGeom>
        </p:spPr>
        <p:txBody>
          <a:bodyPr wrap="square">
            <a:spAutoFit/>
          </a:bodyPr>
          <a:lstStyle/>
          <a:p>
            <a:pPr algn="ctr"/>
            <a:r>
              <a:rPr lang="en-US" sz="2800" i="1" dirty="0"/>
              <a:t>“I chose to apply to the IBC class because I want to become a dentist or veterinarian, and I will need to study in English. So, by going to IBC at Bjørnholt School, I’ll get a very good foundation for that. I also wanted to try something new and explore a different environment.”</a:t>
            </a:r>
          </a:p>
          <a:p>
            <a:pPr algn="ctr"/>
            <a:endParaRPr lang="en-US" dirty="0"/>
          </a:p>
          <a:p>
            <a:pPr algn="ctr"/>
            <a:r>
              <a:rPr lang="en-US" dirty="0"/>
              <a:t>10</a:t>
            </a:r>
            <a:r>
              <a:rPr lang="en-US" baseline="30000" dirty="0"/>
              <a:t>th</a:t>
            </a:r>
            <a:r>
              <a:rPr lang="en-US" dirty="0"/>
              <a:t> grade student, IBC</a:t>
            </a:r>
            <a:endParaRPr lang="nb-NO" dirty="0"/>
          </a:p>
        </p:txBody>
      </p:sp>
    </p:spTree>
    <p:extLst>
      <p:ext uri="{BB962C8B-B14F-4D97-AF65-F5344CB8AC3E}">
        <p14:creationId xmlns:p14="http://schemas.microsoft.com/office/powerpoint/2010/main" val="237535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14.02.2024</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8</a:t>
            </a:fld>
            <a:endParaRPr lang="nb-NO"/>
          </a:p>
        </p:txBody>
      </p:sp>
      <p:sp>
        <p:nvSpPr>
          <p:cNvPr id="4" name="Rektangel 3"/>
          <p:cNvSpPr/>
          <p:nvPr/>
        </p:nvSpPr>
        <p:spPr>
          <a:xfrm>
            <a:off x="1353312" y="1459683"/>
            <a:ext cx="9015984" cy="4093428"/>
          </a:xfrm>
          <a:prstGeom prst="rect">
            <a:avLst/>
          </a:prstGeom>
        </p:spPr>
        <p:txBody>
          <a:bodyPr wrap="square">
            <a:spAutoFit/>
          </a:bodyPr>
          <a:lstStyle/>
          <a:p>
            <a:r>
              <a:rPr lang="en-US" i="1" dirty="0"/>
              <a:t>“</a:t>
            </a:r>
            <a:r>
              <a:rPr lang="en-US" sz="2800" i="1" dirty="0"/>
              <a:t>I applied for this program because I wanted to improve my English even more by having different subjects in English. Therefore, this program becomes an important tool if you want to study abroad. Also, you will get to meet other great people who have some of the same interests and ambition as you, because they took their time to apply and work to attend IBC.”   </a:t>
            </a:r>
          </a:p>
          <a:p>
            <a:r>
              <a:rPr lang="en-US" b="1" dirty="0"/>
              <a:t>                      </a:t>
            </a:r>
          </a:p>
          <a:p>
            <a:r>
              <a:rPr lang="en-US" dirty="0"/>
              <a:t>10</a:t>
            </a:r>
            <a:r>
              <a:rPr lang="en-US" baseline="30000" dirty="0"/>
              <a:t>th</a:t>
            </a:r>
            <a:r>
              <a:rPr lang="en-US" dirty="0"/>
              <a:t> grade student, IBC</a:t>
            </a:r>
            <a:endParaRPr lang="nb-NO" dirty="0"/>
          </a:p>
        </p:txBody>
      </p:sp>
    </p:spTree>
    <p:extLst>
      <p:ext uri="{BB962C8B-B14F-4D97-AF65-F5344CB8AC3E}">
        <p14:creationId xmlns:p14="http://schemas.microsoft.com/office/powerpoint/2010/main" val="70165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14.02.2024</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9</a:t>
            </a:fld>
            <a:endParaRPr lang="nb-NO"/>
          </a:p>
        </p:txBody>
      </p:sp>
      <p:sp>
        <p:nvSpPr>
          <p:cNvPr id="4" name="Rektangel 3"/>
          <p:cNvSpPr/>
          <p:nvPr/>
        </p:nvSpPr>
        <p:spPr>
          <a:xfrm>
            <a:off x="1673352" y="2075688"/>
            <a:ext cx="8156448" cy="2862322"/>
          </a:xfrm>
          <a:prstGeom prst="rect">
            <a:avLst/>
          </a:prstGeom>
        </p:spPr>
        <p:txBody>
          <a:bodyPr wrap="square">
            <a:spAutoFit/>
          </a:bodyPr>
          <a:lstStyle/>
          <a:p>
            <a:r>
              <a:rPr lang="nb-NO" sz="2400" dirty="0"/>
              <a:t>IBC-klassen har i tillegg til økt bruk av det engelske språket også økt fokus på Norge som del av det globale felleskapet, dels fordi mange av elevene har en flerkulturell bakgrunn, noe som jeg synes er viktig å fremheve. Det internasjonale perspektivet blir en naturlig del av undervisningen i IBC-klassen.</a:t>
            </a:r>
          </a:p>
          <a:p>
            <a:endParaRPr lang="nb-NO" dirty="0">
              <a:latin typeface="Calibri Light" panose="020F0302020204030204" pitchFamily="34" charset="0"/>
            </a:endParaRPr>
          </a:p>
          <a:p>
            <a:r>
              <a:rPr lang="nb-NO" dirty="0">
                <a:latin typeface="Calibri Light" panose="020F0302020204030204" pitchFamily="34" charset="0"/>
              </a:rPr>
              <a:t>(lærer, spørreundersøkelse)</a:t>
            </a:r>
            <a:endParaRPr lang="nb-NO" dirty="0"/>
          </a:p>
        </p:txBody>
      </p:sp>
    </p:spTree>
    <p:extLst>
      <p:ext uri="{BB962C8B-B14F-4D97-AF65-F5344CB8AC3E}">
        <p14:creationId xmlns:p14="http://schemas.microsoft.com/office/powerpoint/2010/main" val="2888286367"/>
      </p:ext>
    </p:extLst>
  </p:cSld>
  <p:clrMapOvr>
    <a:masterClrMapping/>
  </p:clrMapOvr>
</p:sld>
</file>

<file path=ppt/theme/theme1.xml><?xml version="1.0" encoding="utf-8"?>
<a:theme xmlns:a="http://schemas.openxmlformats.org/drawingml/2006/main" name="Oslo_2019_enkel_grønn_lys">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enkel_lysegrønn.pptx" id="{605E99F2-1795-425E-919B-3D13E58A0B08}" vid="{9BFF8F04-779A-4133-A576-3AF86C65DE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C22EE5FD0C4E4389AEB72B7B1E1039" ma:contentTypeVersion="" ma:contentTypeDescription="Opprett et nytt dokument." ma:contentTypeScope="" ma:versionID="5784c7ef3ff525c5561bc2beeed4af4e">
  <xsd:schema xmlns:xsd="http://www.w3.org/2001/XMLSchema" xmlns:xs="http://www.w3.org/2001/XMLSchema" xmlns:p="http://schemas.microsoft.com/office/2006/metadata/properties" xmlns:ns2="02cffc83-d66f-494a-8846-24b7add6547b" xmlns:ns3="37a4c29f-137c-4335-9d37-c0ad23ca7959" xmlns:ns4="c98854ba-1245-45bb-b820-9b2c27a84ece" targetNamespace="http://schemas.microsoft.com/office/2006/metadata/properties" ma:root="true" ma:fieldsID="e280f2fd3d143a5d901da604c063eafc" ns2:_="" ns3:_="" ns4:_="">
    <xsd:import namespace="02cffc83-d66f-494a-8846-24b7add6547b"/>
    <xsd:import namespace="37a4c29f-137c-4335-9d37-c0ad23ca7959"/>
    <xsd:import namespace="c98854ba-1245-45bb-b820-9b2c27a84e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ffc83-d66f-494a-8846-24b7add65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d2bf785b-8fef-4b70-b2f9-38d45fd2c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a4c29f-137c-4335-9d37-c0ad23ca7959"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8854ba-1245-45bb-b820-9b2c27a84e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27bd12-e6a1-4bd3-a708-5411f66bd571}" ma:internalName="TaxCatchAll" ma:showField="CatchAllData" ma:web="c98854ba-1245-45bb-b820-9b2c27a84e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cffc83-d66f-494a-8846-24b7add6547b">
      <Terms xmlns="http://schemas.microsoft.com/office/infopath/2007/PartnerControls"/>
    </lcf76f155ced4ddcb4097134ff3c332f>
    <TaxCatchAll xmlns="c98854ba-1245-45bb-b820-9b2c27a84ece" xsi:nil="true"/>
  </documentManagement>
</p:properties>
</file>

<file path=customXml/itemProps1.xml><?xml version="1.0" encoding="utf-8"?>
<ds:datastoreItem xmlns:ds="http://schemas.openxmlformats.org/officeDocument/2006/customXml" ds:itemID="{CDCB8D79-7FA7-4820-B6C1-89D1484E9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ffc83-d66f-494a-8846-24b7add6547b"/>
    <ds:schemaRef ds:uri="37a4c29f-137c-4335-9d37-c0ad23ca7959"/>
    <ds:schemaRef ds:uri="c98854ba-1245-45bb-b820-9b2c27a84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E128FD-6F38-42D1-827C-6A5E9A8220D5}">
  <ds:schemaRefs>
    <ds:schemaRef ds:uri="http://schemas.microsoft.com/sharepoint/v3/contenttype/forms"/>
  </ds:schemaRefs>
</ds:datastoreItem>
</file>

<file path=customXml/itemProps3.xml><?xml version="1.0" encoding="utf-8"?>
<ds:datastoreItem xmlns:ds="http://schemas.openxmlformats.org/officeDocument/2006/customXml" ds:itemID="{FAFAA2CC-265C-44DB-B073-DB953CD8D4D1}">
  <ds:schemaRefs>
    <ds:schemaRef ds:uri="http://www.w3.org/XML/1998/namespace"/>
    <ds:schemaRef ds:uri="02cffc83-d66f-494a-8846-24b7add6547b"/>
    <ds:schemaRef ds:uri="http://purl.org/dc/elements/1.1/"/>
    <ds:schemaRef ds:uri="http://purl.org/dc/dcmitype/"/>
    <ds:schemaRef ds:uri="c98854ba-1245-45bb-b820-9b2c27a84ece"/>
    <ds:schemaRef ds:uri="http://schemas.microsoft.com/office/2006/documentManagement/types"/>
    <ds:schemaRef ds:uri="37a4c29f-137c-4335-9d37-c0ad23ca7959"/>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Oslo_2019-enkel_lysegrønn</Template>
  <TotalTime>95</TotalTime>
  <Words>688</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14</vt:i4>
      </vt:variant>
    </vt:vector>
  </HeadingPairs>
  <TitlesOfParts>
    <vt:vector size="23" baseType="lpstr">
      <vt:lpstr>Times</vt:lpstr>
      <vt:lpstr>Arial</vt:lpstr>
      <vt:lpstr>Calibri</vt:lpstr>
      <vt:lpstr>Wingdings</vt:lpstr>
      <vt:lpstr>Oslo Sans Office</vt:lpstr>
      <vt:lpstr>Times New Roman</vt:lpstr>
      <vt:lpstr>Calibri Light</vt:lpstr>
      <vt:lpstr>Oslo_2019_enkel_grønn_lys</vt:lpstr>
      <vt:lpstr>Office-tema</vt:lpstr>
      <vt:lpstr>Bjørnholt skole –  tospråklig opplæring (IBC)</vt:lpstr>
      <vt:lpstr>Tospråklig opplæring på Bjørnholt skole</vt:lpstr>
      <vt:lpstr>Forankret i:</vt:lpstr>
      <vt:lpstr>PowerPoint-presentasjon</vt:lpstr>
      <vt:lpstr>Tospråklig opplæring</vt:lpstr>
      <vt:lpstr>Hvorfor søke IBC?</vt:lpstr>
      <vt:lpstr>PowerPoint-presentasjon</vt:lpstr>
      <vt:lpstr>PowerPoint-presentasjon</vt:lpstr>
      <vt:lpstr>PowerPoint-presentasjon</vt:lpstr>
      <vt:lpstr>PowerPoint-presentasjon</vt:lpstr>
      <vt:lpstr>Søknadsprosess</vt:lpstr>
      <vt:lpstr>Hva ser vi etter?</vt:lpstr>
      <vt:lpstr>Evaluering av tospråklig opplæring</vt:lpstr>
      <vt:lpstr>Welcome to Bjørnholt school!</vt:lpstr>
    </vt:vector>
  </TitlesOfParts>
  <Company>Utdanningsetaten i 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Bjørnholt skole –  tospråklig opplæring (IBC)</dc:title>
  <dc:creator>Ingrid Christina Tyldum</dc:creator>
  <cp:lastModifiedBy>Ingrid Christina Tyldum</cp:lastModifiedBy>
  <cp:revision>19</cp:revision>
  <cp:lastPrinted>2019-03-22T09:42:42Z</cp:lastPrinted>
  <dcterms:created xsi:type="dcterms:W3CDTF">2021-02-10T15:29:51Z</dcterms:created>
  <dcterms:modified xsi:type="dcterms:W3CDTF">2024-02-14T16:46:45Z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0x0101005DC22EE5FD0C4E4389AEB72B7B1E1039</vt:lpwstr>
  </property>
  <property fmtid="{D5CDD505-2E9C-101B-9397-08002B2CF9AE}" pid="3" name="Order">
    <vt:r8>1483600</vt:r8>
  </property>
  <property fmtid="{D5CDD505-2E9C-101B-9397-08002B2CF9AE}" pid="4" name="MediaServiceImageTags">
    <vt:lpwstr/>
  </property>
</Properties>
</file>